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7" r:id="rId2"/>
    <p:sldId id="258" r:id="rId3"/>
    <p:sldId id="259" r:id="rId4"/>
    <p:sldId id="263" r:id="rId5"/>
    <p:sldId id="280" r:id="rId6"/>
    <p:sldId id="275" r:id="rId7"/>
    <p:sldId id="276" r:id="rId8"/>
    <p:sldId id="278" r:id="rId9"/>
    <p:sldId id="277" r:id="rId10"/>
    <p:sldId id="279" r:id="rId11"/>
    <p:sldId id="264" r:id="rId12"/>
    <p:sldId id="294" r:id="rId13"/>
    <p:sldId id="287" r:id="rId14"/>
    <p:sldId id="295" r:id="rId15"/>
    <p:sldId id="289" r:id="rId16"/>
    <p:sldId id="290" r:id="rId17"/>
    <p:sldId id="291" r:id="rId18"/>
    <p:sldId id="292" r:id="rId19"/>
    <p:sldId id="293" r:id="rId20"/>
    <p:sldId id="265" r:id="rId21"/>
    <p:sldId id="267" r:id="rId22"/>
    <p:sldId id="268" r:id="rId23"/>
    <p:sldId id="26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5A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5378"/>
  </p:normalViewPr>
  <p:slideViewPr>
    <p:cSldViewPr snapToGrid="0" snapToObjects="1">
      <p:cViewPr varScale="1">
        <p:scale>
          <a:sx n="80" d="100"/>
          <a:sy n="80" d="100"/>
        </p:scale>
        <p:origin x="1704" y="184"/>
      </p:cViewPr>
      <p:guideLst/>
    </p:cSldViewPr>
  </p:slideViewPr>
  <p:outlineViewPr>
    <p:cViewPr>
      <p:scale>
        <a:sx n="33" d="100"/>
        <a:sy n="33" d="100"/>
      </p:scale>
      <p:origin x="0" y="-513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90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tiff>
</file>

<file path=ppt/media/image10.jpeg>
</file>

<file path=ppt/media/image11.tiff>
</file>

<file path=ppt/media/image12.tiff>
</file>

<file path=ppt/media/image13.tiff>
</file>

<file path=ppt/media/image14.tiff>
</file>

<file path=ppt/media/image15.jpeg>
</file>

<file path=ppt/media/image16.tiff>
</file>

<file path=ppt/media/image17.tiff>
</file>

<file path=ppt/media/image18.tiff>
</file>

<file path=ppt/media/image19.tiff>
</file>

<file path=ppt/media/image2.tiff>
</file>

<file path=ppt/media/image20.jpeg>
</file>

<file path=ppt/media/image21.jpe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6E81FD-9D99-6E44-A901-742C1E227D97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C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571F36-F7C6-5345-BE38-7B2687645E6C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42305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00:00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Accueillir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presenter 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sujet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🚨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Avertir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les questions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prendrons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place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fin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Accueil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chaleureuse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adapter le ton et le volume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l’auditoire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fin avec les mains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S’ancrer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devant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l’auditoire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chercher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regard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dès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début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présente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professeur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qui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reviser avec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élèves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(classes + B par skype) / Introduction du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sujet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7696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04:00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Ne pas faire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d’autre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choses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même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temps que la conversation.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 but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l’appel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sz="1200" i="1" dirty="0">
                <a:latin typeface="Avenir Next" panose="020B0503020202020204" pitchFamily="34" charset="0"/>
              </a:rPr>
              <a:t>« On reconnaît le sage à la sobriété de son langage » </a:t>
            </a:r>
            <a:r>
              <a:rPr lang="en-US" sz="1200" b="1" i="1" dirty="0">
                <a:latin typeface="Avenir Next" panose="020B0503020202020204" pitchFamily="34" charset="0"/>
              </a:rPr>
              <a:t>Saint Benoît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endParaRPr lang="fr-CH" dirty="0"/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10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258110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04:30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Voila pour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6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règles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Bien faire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comprendre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première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partie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Souffler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respirer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5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05:00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Contrairement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pourrait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penser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" sz="12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l</a:t>
            </a:r>
            <a:r>
              <a:rPr lang="fr" dirty="0">
                <a:solidFill>
                  <a:schemeClr val="bg1"/>
                </a:solidFill>
              </a:rPr>
              <a:t>e sourire s’entend !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Exagérer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SOURIRE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Ajouter que le sourire s’entend au téléphone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Demander à B s’il a déjà ressenti que quelqu’un est souriant ou non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Donner son avis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12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08356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05:30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n’autre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élément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plus important au telephone 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Nuancer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chuchoter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coupure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téléphonique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Demander à B de dire ce qu’il sait à propos de la voix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Donner les éléments ci-dessus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13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485454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06:00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Eviter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CH" dirty="0"/>
              <a:t>Il faut, vous devez, vous pouvez, ce serait…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Donner des </a:t>
            </a:r>
            <a:r>
              <a:rPr lang="fr-CH" dirty="0" err="1"/>
              <a:t>examples</a:t>
            </a:r>
            <a:r>
              <a:rPr lang="fr-CH" dirty="0"/>
              <a:t> d’impératif et conditionnel (et parler rapidement, de manière stressante)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Demander à B son ressenti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Donner son ressenti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Dire qu’il faut parler calmement et en étant détendu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Donner les </a:t>
            </a:r>
            <a:r>
              <a:rPr lang="fr-CH" dirty="0" err="1"/>
              <a:t>élélments</a:t>
            </a:r>
            <a:r>
              <a:rPr lang="fr-CH" dirty="0"/>
              <a:t> restants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14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077825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06:30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Donner les éléments ci-dessus</a:t>
            </a:r>
          </a:p>
          <a:p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Demander comment montrer des signes d’intérêt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Dire qu’on verra ce point plus tard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15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134350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07:00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Demander à B de reformuler ce qui a été dit dans la dernière slide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Reformuler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Corriger 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Expliquer, grâce à l’exemple, l’importance de la reformulation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16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79494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07:30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dirty="0">
                <a:solidFill>
                  <a:schemeClr val="bg1"/>
                </a:solidFill>
              </a:rPr>
              <a:t>Plus </a:t>
            </a:r>
            <a:r>
              <a:rPr lang="en-US" dirty="0" err="1">
                <a:solidFill>
                  <a:schemeClr val="bg1"/>
                </a:solidFill>
              </a:rPr>
              <a:t>détendu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moins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énervé</a:t>
            </a:r>
            <a:r>
              <a:rPr lang="en-US" dirty="0">
                <a:solidFill>
                  <a:schemeClr val="bg1"/>
                </a:solidFill>
              </a:rPr>
              <a:t> / </a:t>
            </a:r>
            <a:r>
              <a:rPr lang="en-US" dirty="0" err="1">
                <a:solidFill>
                  <a:schemeClr val="bg1"/>
                </a:solidFill>
              </a:rPr>
              <a:t>agacé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C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Montrer à B la posture idéale, en direct via </a:t>
            </a:r>
            <a:r>
              <a:rPr lang="fr-CH" dirty="0" err="1"/>
              <a:t>skype</a:t>
            </a:r>
            <a:endParaRPr lang="fr-C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Se mettre également dans cette posture idéale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Demander à B pourquoi cette posture est importante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Donner quelques éléments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Compléter les éléments donnés par B et ajouter les éléments manquants</a:t>
            </a:r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17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107661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08:00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-CH" dirty="0"/>
              <a:t>Pour chaque point, demander à B de deviner le contenu (par exemple pour le 1</a:t>
            </a:r>
            <a:r>
              <a:rPr lang="fr-CH" baseline="30000" dirty="0"/>
              <a:t>er</a:t>
            </a:r>
            <a:r>
              <a:rPr lang="fr-CH" dirty="0"/>
              <a:t> point, demander à B de trouver ‘ce qu’il pense, ce qu’il fait’)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Donner les points 1 par 1</a:t>
            </a:r>
          </a:p>
          <a:p>
            <a:pPr lvl="0"/>
            <a:endParaRPr lang="fr-CH" dirty="0"/>
          </a:p>
          <a:p>
            <a:pPr lvl="0"/>
            <a:endParaRPr lang="fr-CH" dirty="0"/>
          </a:p>
          <a:p>
            <a:pPr lvl="0"/>
            <a:r>
              <a:rPr lang="fr-CH" dirty="0"/>
              <a:t>Se mettre à la place de l’interlocuteur</a:t>
            </a:r>
            <a:endParaRPr lang="en-US" dirty="0"/>
          </a:p>
          <a:p>
            <a:pPr lvl="1"/>
            <a:r>
              <a:rPr lang="fr-CH" dirty="0"/>
              <a:t>Ce qu’il pense</a:t>
            </a:r>
            <a:endParaRPr lang="en-US" dirty="0"/>
          </a:p>
          <a:p>
            <a:pPr lvl="1"/>
            <a:r>
              <a:rPr lang="fr-CH" dirty="0"/>
              <a:t>Ce qu’il ferait</a:t>
            </a:r>
            <a:endParaRPr lang="en-US" dirty="0"/>
          </a:p>
          <a:p>
            <a:pPr lvl="0"/>
            <a:r>
              <a:rPr lang="fr-CH" dirty="0"/>
              <a:t>Laisser parler l’interlocuteur</a:t>
            </a:r>
            <a:endParaRPr lang="en-US" dirty="0"/>
          </a:p>
          <a:p>
            <a:pPr lvl="1"/>
            <a:r>
              <a:rPr lang="fr-CH" dirty="0"/>
              <a:t>Respect du temps de parole, qu’il ne se sente pas inférieur</a:t>
            </a:r>
            <a:endParaRPr lang="en-US" dirty="0"/>
          </a:p>
          <a:p>
            <a:pPr lvl="0"/>
            <a:r>
              <a:rPr lang="fr-CH" dirty="0"/>
              <a:t>Confirmer les propos</a:t>
            </a:r>
            <a:endParaRPr lang="en-US" dirty="0"/>
          </a:p>
          <a:p>
            <a:pPr lvl="1"/>
            <a:r>
              <a:rPr lang="fr-CH" dirty="0"/>
              <a:t>«C’est exact»</a:t>
            </a:r>
            <a:endParaRPr lang="en-US" dirty="0"/>
          </a:p>
          <a:p>
            <a:pPr lvl="1"/>
            <a:r>
              <a:rPr lang="fr-CH" dirty="0"/>
              <a:t>«Je vois»</a:t>
            </a:r>
            <a:endParaRPr lang="en-US" dirty="0"/>
          </a:p>
          <a:p>
            <a:pPr lvl="1"/>
            <a:r>
              <a:rPr lang="fr-CH" dirty="0"/>
              <a:t>«En effet»</a:t>
            </a:r>
            <a:endParaRPr lang="en-US" dirty="0"/>
          </a:p>
          <a:p>
            <a:pPr lvl="1"/>
            <a:r>
              <a:rPr lang="fr-CH" dirty="0"/>
              <a:t>«Je comprends»</a:t>
            </a:r>
            <a:endParaRPr lang="en-US" dirty="0"/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18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19207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08:30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Conclusion sur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l’écoute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active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Demander à B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résumer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l’écoute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active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Donner les points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principaux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19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77722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00:30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Rappel des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objectifs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358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09:00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Maintenant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mimer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appel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situation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d’émission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reception.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Souffler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fin de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354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09:30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r>
              <a:rPr lang="fr" dirty="0"/>
              <a:t>La prise de contact </a:t>
            </a:r>
          </a:p>
          <a:p>
            <a:r>
              <a:rPr lang="fr" dirty="0"/>
              <a:t>	Présentation, identification de l’interlocuteur et de ses attentes</a:t>
            </a:r>
          </a:p>
          <a:p>
            <a:r>
              <a:rPr lang="fr" dirty="0"/>
              <a:t>	Prise de notes</a:t>
            </a:r>
          </a:p>
          <a:p>
            <a:r>
              <a:rPr lang="fr" dirty="0"/>
              <a:t>La raison de l’appel </a:t>
            </a:r>
          </a:p>
          <a:p>
            <a:r>
              <a:rPr lang="fr" dirty="0"/>
              <a:t>	Motif exact </a:t>
            </a:r>
          </a:p>
          <a:p>
            <a:r>
              <a:rPr lang="fr" dirty="0"/>
              <a:t>L’objectif </a:t>
            </a:r>
          </a:p>
          <a:p>
            <a:r>
              <a:rPr lang="fr" dirty="0"/>
              <a:t>	But de l’appel, besoins de l’interlocuteur</a:t>
            </a:r>
          </a:p>
          <a:p>
            <a:r>
              <a:rPr lang="fr" dirty="0"/>
              <a:t>La prise de congé </a:t>
            </a:r>
          </a:p>
          <a:p>
            <a:r>
              <a:rPr lang="fr" dirty="0"/>
              <a:t>	Proposition, reformulation, salutation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Insister sur les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lettres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l’abreviation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endParaRPr lang="fr" dirty="0"/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26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10:30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r>
              <a:rPr lang="fr" dirty="0"/>
              <a:t>1. Prise de contact</a:t>
            </a:r>
          </a:p>
          <a:p>
            <a:r>
              <a:rPr lang="fr" dirty="0"/>
              <a:t>	1. Décrocher le combiné avant la troisième sonnerie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dirty="0"/>
              <a:t>	2. immédiatement se présenter et </a:t>
            </a:r>
            <a:r>
              <a:rPr lang="fr"/>
              <a:t>présenter l’entreprise, phrase d’accueil</a:t>
            </a:r>
            <a:endParaRPr lang="fr" dirty="0"/>
          </a:p>
          <a:p>
            <a:r>
              <a:rPr lang="fr" dirty="0"/>
              <a:t>2. Ecoute du client</a:t>
            </a:r>
          </a:p>
          <a:p>
            <a:r>
              <a:rPr lang="fr" dirty="0"/>
              <a:t>	Ecoute active, prise en compte du besoin exprimé, prise de notes</a:t>
            </a:r>
          </a:p>
          <a:p>
            <a:r>
              <a:rPr lang="fr" dirty="0"/>
              <a:t>3. Réponse</a:t>
            </a:r>
          </a:p>
          <a:p>
            <a:r>
              <a:rPr lang="fr" dirty="0"/>
              <a:t>	Proposer une solution adaptée à la demande</a:t>
            </a:r>
          </a:p>
          <a:p>
            <a:r>
              <a:rPr lang="fr" dirty="0"/>
              <a:t>4. Prise de congé</a:t>
            </a:r>
          </a:p>
          <a:p>
            <a:r>
              <a:rPr lang="fr" dirty="0"/>
              <a:t>	Récapituler, remercier et prendre congé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Insister sur les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lettres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l’abbreviation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9083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12:00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776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00:45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Interroge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 sur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qu’il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souviens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Donne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certains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éléments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Corrige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ajoute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éléments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manquants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27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01:15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parcourir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ensemble 6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règles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fondamentales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Insister sur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fondamentales</a:t>
            </a:r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Informe des “</a:t>
            </a:r>
            <a:r>
              <a:rPr lang="en-US" dirty="0" err="1"/>
              <a:t>Règles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respecter” qui </a:t>
            </a:r>
            <a:r>
              <a:rPr lang="en-US" dirty="0" err="1"/>
              <a:t>vont</a:t>
            </a:r>
            <a:r>
              <a:rPr lang="en-US" dirty="0"/>
              <a:t> </a:t>
            </a:r>
            <a:r>
              <a:rPr lang="en-US" dirty="0" err="1"/>
              <a:t>être</a:t>
            </a:r>
            <a:r>
              <a:rPr lang="en-US" dirty="0"/>
              <a:t> </a:t>
            </a:r>
            <a:r>
              <a:rPr lang="en-US" dirty="0" err="1"/>
              <a:t>parcourus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0182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01:30</a:t>
            </a:r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" dirty="0"/>
              <a:t>Entre 9 et 11 heures et entre 14 et 16 heures. </a:t>
            </a:r>
            <a:r>
              <a:rPr lang="en-US" dirty="0"/>
              <a:t>P</a:t>
            </a:r>
            <a:r>
              <a:rPr lang="fr" dirty="0"/>
              <a:t>as plus de 3 sonneries / </a:t>
            </a:r>
            <a:r>
              <a:rPr lang="en-US" dirty="0"/>
              <a:t>P</a:t>
            </a:r>
            <a:r>
              <a:rPr lang="fr" dirty="0"/>
              <a:t>as plus de 20 secondes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" dirty="0"/>
              <a:t>On a tous d</a:t>
            </a:r>
            <a:r>
              <a:rPr lang="en-US" dirty="0" err="1"/>
              <a:t>éjà</a:t>
            </a:r>
            <a:r>
              <a:rPr lang="fr" dirty="0"/>
              <a:t> </a:t>
            </a:r>
            <a:r>
              <a:rPr lang="fr" dirty="0" err="1"/>
              <a:t>vecu</a:t>
            </a:r>
            <a:r>
              <a:rPr lang="fr" dirty="0"/>
              <a:t> l’attente au standard avec une musique énervante.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42206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02:00</a:t>
            </a:r>
            <a:endParaRPr lang="en-US" b="1" dirty="0"/>
          </a:p>
          <a:p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  <a:r>
              <a:rPr lang="fr" dirty="0"/>
              <a:t>Bien prononcer et articuler votre nom et celui de la société. / Bien définir le sujet de l’appel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endParaRPr lang="fr" dirty="0"/>
          </a:p>
          <a:p>
            <a:endParaRPr lang="fr" dirty="0"/>
          </a:p>
          <a:p>
            <a:endParaRPr lang="fr-CH" dirty="0"/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E903D-B78B-F54D-BE95-E1FEF689D7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5443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02:30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Bien A R T I C U L E R pour se faire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comprendre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23022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03:00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ERIC =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Ecouter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Reformuler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Informer,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Conclure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endParaRPr lang="fr-CH" dirty="0"/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116515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M</a:t>
            </a:r>
            <a:r>
              <a:rPr lang="en-US" b="0" dirty="0"/>
              <a:t>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03:30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VE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VO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G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 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B 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→ </a:t>
            </a:r>
          </a:p>
          <a:p>
            <a:endParaRPr lang="fr-CH" dirty="0"/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71F36-F7C6-5345-BE38-7B2687645E6C}" type="slidenum">
              <a:rPr lang="fr-CH" smtClean="0"/>
              <a:t>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31812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64C38-2BEB-5B4D-B2A8-9299A29E9B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2B1072-2F6D-AB4E-B3F0-53537DE896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8F81DB-9F6C-234E-961F-6A8796EFC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76673-98CB-3347-BF4D-0094BB4E50B4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AB95B-7B50-E248-8E09-F96C85C0F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E6CE8-2E22-D141-8C73-346173298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03D1-0B56-3345-87F3-47A3E1A31DC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83135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9EA73-974C-7D4E-B2F0-9BCA639D6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9B5E02-702A-0642-99D8-49F47CBD4B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DC95C-EFF1-F243-A46B-71B10B864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76673-98CB-3347-BF4D-0094BB4E50B4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93EDD-C541-AE4C-8535-7D87968DF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B28A-80CB-0A4F-9E63-042325E17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03D1-0B56-3345-87F3-47A3E1A31DC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42612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B544CF-1841-504E-B71B-EF0CD3FB52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357E60-A36D-214E-BBEF-BAC5140813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0D107-FCD2-B045-9BBF-299B176AB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76673-98CB-3347-BF4D-0094BB4E50B4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B9236-43D4-A143-AAC9-647AA5304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DA204-0344-9C45-B75F-75610DBC4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03D1-0B56-3345-87F3-47A3E1A31DC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7399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78E43-6DEB-AC4B-BBF7-88F06E454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B5D26-B638-2641-8504-86D85D1B8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A7520-2939-6543-A025-7B491BA97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76673-98CB-3347-BF4D-0094BB4E50B4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EAD01-3437-BA41-9C47-9833CF90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5E35B-8E68-E849-8298-D393FAD01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03D1-0B56-3345-87F3-47A3E1A31DC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95377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76D09-ED5A-3C4C-AA76-0684C3AE3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A7BCC-50ED-EC49-BA16-9FDFC92D8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A6E8A-BB25-BC4E-81D1-3E41C7927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76673-98CB-3347-BF4D-0094BB4E50B4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36C51-D208-6F4D-A4DF-F84310BA9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24328-3721-FC42-822E-1BB210A5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03D1-0B56-3345-87F3-47A3E1A31DC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96874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59AB1-3D8B-F444-A70A-5F852C08B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5B01A-65D8-A743-A6CB-0F4C8D5F95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4A7344-733C-AD4F-8874-76BEFC238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11EC77-BAB3-1E4C-A8B1-061A5781E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76673-98CB-3347-BF4D-0094BB4E50B4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E1BF02-4821-6D49-B463-63E0658BD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148AA-DF36-C147-8ABB-631DD1AAE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03D1-0B56-3345-87F3-47A3E1A31DC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73685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FCDD9-D85B-6A49-B1AB-76D3671B8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F4541D-B127-2B45-91A1-CA4E6F2C7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0AF9E-D266-A949-9073-B71175C85C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C1C941-0C3E-7F44-899D-EFEFB83391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6E19C9-43E6-094A-ACE6-640DF22A0C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7CC629-6298-564C-8B3B-6653A9C56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76673-98CB-3347-BF4D-0094BB4E50B4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04199E-6EFC-864D-B66E-6A575EA6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E68DD1-6CDB-DD46-AF2D-B59D2AA5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03D1-0B56-3345-87F3-47A3E1A31DC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13451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F0E00-502B-244E-9C30-5BDA45382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1F4995-7EE1-8B43-AA29-AE184C1FC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76673-98CB-3347-BF4D-0094BB4E50B4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2C861-BA9A-F843-A76B-48E30207E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1579C-8549-934C-B17F-027DEAA0A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03D1-0B56-3345-87F3-47A3E1A31DC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59627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B0EBF8-F20C-B94C-B5AD-DBF2E0822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76673-98CB-3347-BF4D-0094BB4E50B4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39415B-A0FB-9045-9C26-3B515575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13FFB-EED9-DD42-B0EE-013294712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03D1-0B56-3345-87F3-47A3E1A31DC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9410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656B2-BBB5-C64E-84D8-70364ACC0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1A3AC-8B21-4541-B7FA-608C83386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E151A3-A138-2A4F-98EE-3D4E2907A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CFC3F7-8267-5B44-AAFB-CF6E2C91E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76673-98CB-3347-BF4D-0094BB4E50B4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55D41E-919B-054E-9B30-69B699737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4AA357-A76A-4947-BF7C-7108AFF6F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03D1-0B56-3345-87F3-47A3E1A31DC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7933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824A3-7378-814C-BF2A-8A798BC3C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396F6E-535A-A04A-8AA9-B4EFC45049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98CABC-8617-F14E-8E33-48947E8C56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CD91B7-6355-7F47-942F-DFA3DFB62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76673-98CB-3347-BF4D-0094BB4E50B4}" type="datetimeFigureOut">
              <a:rPr lang="fr-CH" smtClean="0"/>
              <a:t>23.01.19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9B56D-BFE7-4F4E-A411-CC841B30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98CA3-BDD8-1D49-984E-DD4BC64DB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03D1-0B56-3345-87F3-47A3E1A31DC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60271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9BC410-2CB6-C047-A2FA-07F05B5FF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789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fr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7F3D7-477A-7B4B-A03D-E4690E76D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461F5-8A6F-2546-9C45-2226639479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FF276673-98CB-3347-BF4D-0094BB4E50B4}" type="datetimeFigureOut">
              <a:rPr lang="fr-CH" smtClean="0"/>
              <a:pPr/>
              <a:t>23.01.19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9BD89-EB1D-864F-A9A9-2D690D43C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DBECA-060E-374E-B88B-D4E3001C84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37403D1-0B56-3345-87F3-47A3E1A31DCD}" type="slidenum">
              <a:rPr lang="fr-CH" smtClean="0"/>
              <a:pPr/>
              <a:t>‹#›</a:t>
            </a:fld>
            <a:endParaRPr lang="fr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9E1DB2-0755-9548-BCC5-8EAA77E16356}"/>
              </a:ext>
            </a:extLst>
          </p:cNvPr>
          <p:cNvSpPr/>
          <p:nvPr userDrawn="1"/>
        </p:nvSpPr>
        <p:spPr>
          <a:xfrm>
            <a:off x="9448800" y="149"/>
            <a:ext cx="27432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145480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58540-C9B4-5A4E-8EEF-C0A5E01323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477" y="1552994"/>
            <a:ext cx="10313043" cy="2387600"/>
          </a:xfrm>
        </p:spPr>
        <p:txBody>
          <a:bodyPr>
            <a:normAutofit/>
          </a:bodyPr>
          <a:lstStyle/>
          <a:p>
            <a:r>
              <a:rPr lang="fr-FR" dirty="0"/>
              <a:t>La</a:t>
            </a:r>
            <a:r>
              <a:rPr lang="en-US" dirty="0"/>
              <a:t> communication </a:t>
            </a:r>
            <a:r>
              <a:rPr lang="fr-FR" dirty="0"/>
              <a:t>téléphonique</a:t>
            </a:r>
            <a:r>
              <a:rPr lang="en-US" dirty="0"/>
              <a:t>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73835E-6096-024E-9B3E-7A8AC4F7A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045791"/>
            <a:ext cx="9144000" cy="1655762"/>
          </a:xfrm>
        </p:spPr>
        <p:txBody>
          <a:bodyPr lIns="90000">
            <a:normAutofit/>
          </a:bodyPr>
          <a:lstStyle/>
          <a:p>
            <a:r>
              <a:rPr lang="fr-FR"/>
              <a:t>Thibaud Alt &amp; Lionel Widmer</a:t>
            </a:r>
          </a:p>
          <a:p>
            <a:r>
              <a:rPr lang="fr-FR" sz="2000"/>
              <a:t>23 janvier 2019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A25C04-8333-AF41-A18E-FCD556809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40780" cy="156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09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B7A5E-73A9-FA4A-9511-344CE4DD8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6. Ne pas commettre d'impair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51447-1A7E-2F49-8C09-4C7C1E8E5E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779032"/>
          </a:xfrm>
        </p:spPr>
        <p:txBody>
          <a:bodyPr/>
          <a:lstStyle/>
          <a:p>
            <a:r>
              <a:rPr lang="fr-FR"/>
              <a:t>Savoir ce que l'on doit dire ou ne pas dire</a:t>
            </a:r>
          </a:p>
          <a:p>
            <a:r>
              <a:rPr lang="fr-FR"/>
              <a:t>Concentrez-vous sur la conversation</a:t>
            </a:r>
          </a:p>
          <a:p>
            <a:r>
              <a:rPr lang="fr-FR"/>
              <a:t>Evitez bavardages et commérages téléphoniques</a:t>
            </a:r>
          </a:p>
          <a:p>
            <a:endParaRPr lang="fr-FR"/>
          </a:p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4D4AD-97C3-404B-A230-AB070127B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fr-FR" smtClean="0"/>
              <a:t>10</a:t>
            </a:fld>
            <a:endParaRPr lang="fr-FR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1F4701B-A205-744A-B3BA-1ED2FB586D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66058" y="1690688"/>
            <a:ext cx="4902095" cy="539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926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DA89D-3377-8F4D-A8A8-43D574847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Outils à dispositions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F90EB-6A52-B845-868B-A4A4F98EB4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/>
              <a:t>La voix, le sourire, le language</a:t>
            </a:r>
          </a:p>
          <a:p>
            <a:r>
              <a:rPr lang="fr-FR"/>
              <a:t>L’écoute active</a:t>
            </a:r>
          </a:p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FFB971-1E4D-8441-9F5C-BC1A018A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fr-FR" smtClean="0">
                <a:solidFill>
                  <a:schemeClr val="bg1">
                    <a:lumMod val="50000"/>
                  </a:schemeClr>
                </a:solidFill>
              </a:rPr>
              <a:t>11</a:t>
            </a:fld>
            <a:endParaRPr lang="fr-FR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982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E7E8B4-9EF0-D748-9EC8-F9A293DFBC8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86936" y="0"/>
            <a:ext cx="6405064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B547E7B-DDF4-F44A-9D8E-9115A1B9B46D}"/>
              </a:ext>
            </a:extLst>
          </p:cNvPr>
          <p:cNvSpPr/>
          <p:nvPr/>
        </p:nvSpPr>
        <p:spPr>
          <a:xfrm>
            <a:off x="0" y="0"/>
            <a:ext cx="578693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A8204617-3A98-4F4A-89EF-C1BD72DD7788}"/>
              </a:ext>
            </a:extLst>
          </p:cNvPr>
          <p:cNvSpPr txBox="1">
            <a:spLocks/>
          </p:cNvSpPr>
          <p:nvPr/>
        </p:nvSpPr>
        <p:spPr>
          <a:xfrm>
            <a:off x="643468" y="405981"/>
            <a:ext cx="4500000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fr-CH" dirty="0">
                <a:solidFill>
                  <a:srgbClr val="FFFFFF"/>
                </a:solidFill>
              </a:rPr>
              <a:t>Le sourire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E3BD7FAD-58C7-A645-A202-EA0B34F4627D}"/>
              </a:ext>
            </a:extLst>
          </p:cNvPr>
          <p:cNvSpPr txBox="1">
            <a:spLocks/>
          </p:cNvSpPr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46FEC719-1405-424C-8E6A-22F1F997520D}"/>
              </a:ext>
            </a:extLst>
          </p:cNvPr>
          <p:cNvSpPr txBox="1">
            <a:spLocks/>
          </p:cNvSpPr>
          <p:nvPr/>
        </p:nvSpPr>
        <p:spPr>
          <a:xfrm>
            <a:off x="643468" y="2790444"/>
            <a:ext cx="4500000" cy="34156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dirty="0">
                <a:solidFill>
                  <a:schemeClr val="bg1"/>
                </a:solidFill>
              </a:rPr>
              <a:t>Le sourire s’entend au téléphone !</a:t>
            </a:r>
          </a:p>
        </p:txBody>
      </p:sp>
      <p:sp>
        <p:nvSpPr>
          <p:cNvPr id="26" name="Slide Number Placeholder 3">
            <a:extLst>
              <a:ext uri="{FF2B5EF4-FFF2-40B4-BE49-F238E27FC236}">
                <a16:creationId xmlns:a16="http://schemas.microsoft.com/office/drawing/2014/main" id="{DE242AA1-37D5-1F49-AF0B-12573629B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t>12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31388A-5932-094D-9572-0A6EAAB91240}"/>
              </a:ext>
            </a:extLst>
          </p:cNvPr>
          <p:cNvSpPr/>
          <p:nvPr/>
        </p:nvSpPr>
        <p:spPr>
          <a:xfrm>
            <a:off x="9448800" y="0"/>
            <a:ext cx="27432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29478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4">
            <a:extLst>
              <a:ext uri="{FF2B5EF4-FFF2-40B4-BE49-F238E27FC236}">
                <a16:creationId xmlns:a16="http://schemas.microsoft.com/office/drawing/2014/main" id="{33919A0B-5395-9F49-B54A-D7B0F98BAED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8"/>
          <a:stretch/>
        </p:blipFill>
        <p:spPr>
          <a:xfrm>
            <a:off x="5786935" y="-6064"/>
            <a:ext cx="6405065" cy="685799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B547E7B-DDF4-F44A-9D8E-9115A1B9B46D}"/>
              </a:ext>
            </a:extLst>
          </p:cNvPr>
          <p:cNvSpPr/>
          <p:nvPr/>
        </p:nvSpPr>
        <p:spPr>
          <a:xfrm>
            <a:off x="0" y="0"/>
            <a:ext cx="578693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A8204617-3A98-4F4A-89EF-C1BD72DD7788}"/>
              </a:ext>
            </a:extLst>
          </p:cNvPr>
          <p:cNvSpPr txBox="1">
            <a:spLocks/>
          </p:cNvSpPr>
          <p:nvPr/>
        </p:nvSpPr>
        <p:spPr>
          <a:xfrm>
            <a:off x="643468" y="405981"/>
            <a:ext cx="4500000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fr-CH" dirty="0">
                <a:solidFill>
                  <a:srgbClr val="FFFFFF"/>
                </a:solidFill>
              </a:rPr>
              <a:t>La voix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E3BD7FAD-58C7-A645-A202-EA0B34F4627D}"/>
              </a:ext>
            </a:extLst>
          </p:cNvPr>
          <p:cNvSpPr txBox="1">
            <a:spLocks/>
          </p:cNvSpPr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46FEC719-1405-424C-8E6A-22F1F997520D}"/>
              </a:ext>
            </a:extLst>
          </p:cNvPr>
          <p:cNvSpPr txBox="1">
            <a:spLocks/>
          </p:cNvSpPr>
          <p:nvPr/>
        </p:nvSpPr>
        <p:spPr>
          <a:xfrm>
            <a:off x="643468" y="2790444"/>
            <a:ext cx="4500000" cy="34156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dirty="0">
                <a:solidFill>
                  <a:schemeClr val="bg1"/>
                </a:solidFill>
              </a:rPr>
              <a:t>Qualité de l’expression</a:t>
            </a:r>
          </a:p>
          <a:p>
            <a:r>
              <a:rPr lang="fr" dirty="0">
                <a:solidFill>
                  <a:schemeClr val="bg1"/>
                </a:solidFill>
              </a:rPr>
              <a:t>Débit mesuré, bonne diction et articulation</a:t>
            </a:r>
          </a:p>
        </p:txBody>
      </p:sp>
      <p:sp>
        <p:nvSpPr>
          <p:cNvPr id="26" name="Slide Number Placeholder 3">
            <a:extLst>
              <a:ext uri="{FF2B5EF4-FFF2-40B4-BE49-F238E27FC236}">
                <a16:creationId xmlns:a16="http://schemas.microsoft.com/office/drawing/2014/main" id="{DE242AA1-37D5-1F49-AF0B-12573629B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>
                <a:solidFill>
                  <a:schemeClr val="bg1"/>
                </a:solidFill>
              </a:rPr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474484-6F32-4940-9D46-7AEA30A1D026}"/>
              </a:ext>
            </a:extLst>
          </p:cNvPr>
          <p:cNvSpPr/>
          <p:nvPr/>
        </p:nvSpPr>
        <p:spPr>
          <a:xfrm>
            <a:off x="9448800" y="0"/>
            <a:ext cx="27432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50740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BB547E7B-DDF4-F44A-9D8E-9115A1B9B46D}"/>
              </a:ext>
            </a:extLst>
          </p:cNvPr>
          <p:cNvSpPr/>
          <p:nvPr/>
        </p:nvSpPr>
        <p:spPr>
          <a:xfrm>
            <a:off x="0" y="0"/>
            <a:ext cx="578693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A8204617-3A98-4F4A-89EF-C1BD72DD7788}"/>
              </a:ext>
            </a:extLst>
          </p:cNvPr>
          <p:cNvSpPr txBox="1">
            <a:spLocks/>
          </p:cNvSpPr>
          <p:nvPr/>
        </p:nvSpPr>
        <p:spPr>
          <a:xfrm>
            <a:off x="643468" y="405981"/>
            <a:ext cx="4500000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fr-CH" dirty="0">
                <a:solidFill>
                  <a:srgbClr val="FFFFFF"/>
                </a:solidFill>
              </a:rPr>
              <a:t>Le langage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E3BD7FAD-58C7-A645-A202-EA0B34F4627D}"/>
              </a:ext>
            </a:extLst>
          </p:cNvPr>
          <p:cNvSpPr txBox="1">
            <a:spLocks/>
          </p:cNvSpPr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46FEC719-1405-424C-8E6A-22F1F997520D}"/>
              </a:ext>
            </a:extLst>
          </p:cNvPr>
          <p:cNvSpPr txBox="1">
            <a:spLocks/>
          </p:cNvSpPr>
          <p:nvPr/>
        </p:nvSpPr>
        <p:spPr>
          <a:xfrm>
            <a:off x="643468" y="2790444"/>
            <a:ext cx="4500000" cy="34156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dirty="0">
                <a:solidFill>
                  <a:schemeClr val="bg1"/>
                </a:solidFill>
              </a:rPr>
              <a:t>Eviter </a:t>
            </a:r>
          </a:p>
          <a:p>
            <a:pPr lvl="1"/>
            <a:r>
              <a:rPr lang="fr" dirty="0">
                <a:solidFill>
                  <a:schemeClr val="bg1"/>
                </a:solidFill>
              </a:rPr>
              <a:t>Conditionnel et impératif</a:t>
            </a:r>
          </a:p>
          <a:p>
            <a:pPr lvl="1"/>
            <a:r>
              <a:rPr lang="fr" dirty="0">
                <a:solidFill>
                  <a:schemeClr val="bg1"/>
                </a:solidFill>
              </a:rPr>
              <a:t>Tournures rhétoriques</a:t>
            </a:r>
          </a:p>
          <a:p>
            <a:r>
              <a:rPr lang="fr" dirty="0">
                <a:solidFill>
                  <a:schemeClr val="bg1"/>
                </a:solidFill>
              </a:rPr>
              <a:t>Parole </a:t>
            </a:r>
            <a:r>
              <a:rPr lang="en-US" dirty="0" err="1">
                <a:solidFill>
                  <a:schemeClr val="bg1"/>
                </a:solidFill>
              </a:rPr>
              <a:t>brève</a:t>
            </a:r>
            <a:r>
              <a:rPr lang="fr" dirty="0">
                <a:solidFill>
                  <a:schemeClr val="bg1"/>
                </a:solidFill>
              </a:rPr>
              <a:t> et claire</a:t>
            </a:r>
          </a:p>
          <a:p>
            <a:r>
              <a:rPr lang="fr" dirty="0">
                <a:solidFill>
                  <a:schemeClr val="bg1"/>
                </a:solidFill>
              </a:rPr>
              <a:t>Vocabulaire simple et précis</a:t>
            </a:r>
          </a:p>
          <a:p>
            <a:r>
              <a:rPr lang="fr" dirty="0">
                <a:solidFill>
                  <a:schemeClr val="bg1"/>
                </a:solidFill>
              </a:rPr>
              <a:t>Valoriser l’interlocuteur</a:t>
            </a:r>
          </a:p>
        </p:txBody>
      </p:sp>
      <p:sp>
        <p:nvSpPr>
          <p:cNvPr id="26" name="Slide Number Placeholder 3">
            <a:extLst>
              <a:ext uri="{FF2B5EF4-FFF2-40B4-BE49-F238E27FC236}">
                <a16:creationId xmlns:a16="http://schemas.microsoft.com/office/drawing/2014/main" id="{DE242AA1-37D5-1F49-AF0B-12573629B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>
                <a:solidFill>
                  <a:schemeClr val="bg1"/>
                </a:solidFill>
              </a:rPr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F98BB3-D5FB-1C4D-8602-295E1A8AB71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86936" y="0"/>
            <a:ext cx="6344208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3B0902-9D7C-D440-A6E5-6AF0815A1C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18309">
            <a:off x="8659976" y="1334649"/>
            <a:ext cx="3463963" cy="346396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54F9508-7572-6B47-8EC8-B9294C632879}"/>
              </a:ext>
            </a:extLst>
          </p:cNvPr>
          <p:cNvSpPr/>
          <p:nvPr/>
        </p:nvSpPr>
        <p:spPr>
          <a:xfrm>
            <a:off x="9448800" y="0"/>
            <a:ext cx="27432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F61478-F94F-024D-B821-CA179CC354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3183667">
            <a:off x="9392911" y="2304193"/>
            <a:ext cx="1520160" cy="8023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ABA5A8-FA99-F74B-B30A-9FA08C637D8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016931">
            <a:off x="10156583" y="1908305"/>
            <a:ext cx="1958793" cy="195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9756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standing in front of a mirror posing for the camera&#10;&#10;Description automatically generated">
            <a:extLst>
              <a:ext uri="{FF2B5EF4-FFF2-40B4-BE49-F238E27FC236}">
                <a16:creationId xmlns:a16="http://schemas.microsoft.com/office/drawing/2014/main" id="{AE3373ED-DC9A-4D43-A669-92AF1022892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86934" y="-1"/>
            <a:ext cx="6409268" cy="68580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B546938-2F50-6543-86F2-51EE1C75643D}"/>
              </a:ext>
            </a:extLst>
          </p:cNvPr>
          <p:cNvSpPr/>
          <p:nvPr/>
        </p:nvSpPr>
        <p:spPr>
          <a:xfrm>
            <a:off x="0" y="0"/>
            <a:ext cx="578693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A55A2C82-419A-8C49-86BC-2D14549A1BC3}"/>
              </a:ext>
            </a:extLst>
          </p:cNvPr>
          <p:cNvSpPr txBox="1">
            <a:spLocks/>
          </p:cNvSpPr>
          <p:nvPr/>
        </p:nvSpPr>
        <p:spPr>
          <a:xfrm>
            <a:off x="643468" y="405981"/>
            <a:ext cx="4500000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fr-CH" dirty="0">
                <a:solidFill>
                  <a:srgbClr val="FFFFFF"/>
                </a:solidFill>
              </a:rPr>
              <a:t>L’écoute active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fr-CH" sz="3200" i="1" dirty="0">
                <a:solidFill>
                  <a:srgbClr val="FFFFFF"/>
                </a:solidFill>
              </a:rPr>
              <a:t>Questionnement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0B04CCA3-1830-3947-8580-DF3D6ED1FCEE}"/>
              </a:ext>
            </a:extLst>
          </p:cNvPr>
          <p:cNvSpPr txBox="1">
            <a:spLocks/>
          </p:cNvSpPr>
          <p:nvPr/>
        </p:nvSpPr>
        <p:spPr>
          <a:xfrm>
            <a:off x="643466" y="2638044"/>
            <a:ext cx="4663319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dirty="0">
                <a:solidFill>
                  <a:schemeClr val="bg1"/>
                </a:solidFill>
              </a:rPr>
              <a:t>Montrer des signes d’intérêts</a:t>
            </a:r>
          </a:p>
          <a:p>
            <a:r>
              <a:rPr lang="fr" dirty="0">
                <a:solidFill>
                  <a:schemeClr val="bg1"/>
                </a:solidFill>
              </a:rPr>
              <a:t>Eclaircir les points pas clairs</a:t>
            </a:r>
          </a:p>
          <a:p>
            <a:r>
              <a:rPr lang="fr" dirty="0">
                <a:solidFill>
                  <a:schemeClr val="bg1"/>
                </a:solidFill>
              </a:rPr>
              <a:t>Encourager l’interlocuteur à continuer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FCD58784-DA92-7D4D-A48C-675E6A51F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t>15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AF99139C-1BC4-A34E-9CB5-EBE0EFD4488F}"/>
              </a:ext>
            </a:extLst>
          </p:cNvPr>
          <p:cNvSpPr txBox="1">
            <a:spLocks/>
          </p:cNvSpPr>
          <p:nvPr/>
        </p:nvSpPr>
        <p:spPr>
          <a:xfrm>
            <a:off x="2689520" y="6356349"/>
            <a:ext cx="407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1/5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FC4CA6-1BF9-4445-9A85-87425B00038B}"/>
              </a:ext>
            </a:extLst>
          </p:cNvPr>
          <p:cNvSpPr/>
          <p:nvPr/>
        </p:nvSpPr>
        <p:spPr>
          <a:xfrm>
            <a:off x="9448800" y="0"/>
            <a:ext cx="27432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148609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16EFE37-BAB6-544D-AD32-03192DCC9EA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86934" y="3331"/>
            <a:ext cx="6405066" cy="68575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B546938-2F50-6543-86F2-51EE1C75643D}"/>
              </a:ext>
            </a:extLst>
          </p:cNvPr>
          <p:cNvSpPr/>
          <p:nvPr/>
        </p:nvSpPr>
        <p:spPr>
          <a:xfrm>
            <a:off x="0" y="0"/>
            <a:ext cx="578693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A55A2C82-419A-8C49-86BC-2D14549A1BC3}"/>
              </a:ext>
            </a:extLst>
          </p:cNvPr>
          <p:cNvSpPr txBox="1">
            <a:spLocks/>
          </p:cNvSpPr>
          <p:nvPr/>
        </p:nvSpPr>
        <p:spPr>
          <a:xfrm>
            <a:off x="643468" y="405981"/>
            <a:ext cx="4500000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fr-CH" dirty="0">
                <a:solidFill>
                  <a:srgbClr val="FFFFFF"/>
                </a:solidFill>
              </a:rPr>
              <a:t>L’écoute active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i="1" dirty="0">
                <a:solidFill>
                  <a:schemeClr val="bg1"/>
                </a:solidFill>
              </a:rPr>
              <a:t>Reformulation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0B04CCA3-1830-3947-8580-DF3D6ED1FCEE}"/>
              </a:ext>
            </a:extLst>
          </p:cNvPr>
          <p:cNvSpPr txBox="1">
            <a:spLocks/>
          </p:cNvSpPr>
          <p:nvPr/>
        </p:nvSpPr>
        <p:spPr>
          <a:xfrm>
            <a:off x="643467" y="2638044"/>
            <a:ext cx="4695976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Montrer l’envie de comprendre</a:t>
            </a:r>
          </a:p>
          <a:p>
            <a:r>
              <a:rPr lang="fr-FR" dirty="0">
                <a:solidFill>
                  <a:schemeClr val="bg1"/>
                </a:solidFill>
              </a:rPr>
              <a:t>Se montrer respectueux</a:t>
            </a:r>
          </a:p>
          <a:p>
            <a:r>
              <a:rPr lang="fr-FR" dirty="0">
                <a:solidFill>
                  <a:schemeClr val="bg1"/>
                </a:solidFill>
              </a:rPr>
              <a:t>S’assurer de la compréhension commune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087FFC6-403E-9249-8196-5088D48A8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>
                <a:solidFill>
                  <a:schemeClr val="bg1"/>
                </a:solidFill>
              </a:rPr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D50BD5A-CCDC-C546-802F-FCEC5EE93030}"/>
              </a:ext>
            </a:extLst>
          </p:cNvPr>
          <p:cNvSpPr txBox="1">
            <a:spLocks/>
          </p:cNvSpPr>
          <p:nvPr/>
        </p:nvSpPr>
        <p:spPr>
          <a:xfrm>
            <a:off x="2689520" y="6356349"/>
            <a:ext cx="407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2/5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FBD3C4-03B1-1E4E-891E-C0317850449B}"/>
              </a:ext>
            </a:extLst>
          </p:cNvPr>
          <p:cNvSpPr/>
          <p:nvPr/>
        </p:nvSpPr>
        <p:spPr>
          <a:xfrm>
            <a:off x="9448800" y="0"/>
            <a:ext cx="27432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657320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00319F-7D08-C748-8299-1E9C8F6BF9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86934" y="0"/>
            <a:ext cx="6402529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B546938-2F50-6543-86F2-51EE1C75643D}"/>
              </a:ext>
            </a:extLst>
          </p:cNvPr>
          <p:cNvSpPr/>
          <p:nvPr/>
        </p:nvSpPr>
        <p:spPr>
          <a:xfrm>
            <a:off x="0" y="0"/>
            <a:ext cx="578693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A55A2C82-419A-8C49-86BC-2D14549A1BC3}"/>
              </a:ext>
            </a:extLst>
          </p:cNvPr>
          <p:cNvSpPr txBox="1">
            <a:spLocks/>
          </p:cNvSpPr>
          <p:nvPr/>
        </p:nvSpPr>
        <p:spPr>
          <a:xfrm>
            <a:off x="643468" y="405981"/>
            <a:ext cx="4500000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fr-CH" dirty="0">
                <a:solidFill>
                  <a:srgbClr val="FFFFFF"/>
                </a:solidFill>
              </a:rPr>
              <a:t>L’écoute active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i="1" dirty="0">
                <a:solidFill>
                  <a:schemeClr val="bg1"/>
                </a:solidFill>
              </a:rPr>
              <a:t>Attitude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i="1" dirty="0">
                <a:solidFill>
                  <a:schemeClr val="bg1"/>
                </a:solidFill>
              </a:rPr>
              <a:t>physique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0B04CCA3-1830-3947-8580-DF3D6ED1FCEE}"/>
              </a:ext>
            </a:extLst>
          </p:cNvPr>
          <p:cNvSpPr txBox="1">
            <a:spLocks/>
          </p:cNvSpPr>
          <p:nvPr/>
        </p:nvSpPr>
        <p:spPr>
          <a:xfrm>
            <a:off x="643467" y="2638044"/>
            <a:ext cx="4500000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Opter pour une posture :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Droite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Ancré 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Immobile</a:t>
            </a:r>
          </a:p>
          <a:p>
            <a:r>
              <a:rPr lang="fr-FR" dirty="0">
                <a:solidFill>
                  <a:schemeClr val="bg1"/>
                </a:solidFill>
              </a:rPr>
              <a:t>Adopter une voix claire</a:t>
            </a:r>
          </a:p>
          <a:p>
            <a:r>
              <a:rPr lang="fr-FR" dirty="0">
                <a:solidFill>
                  <a:schemeClr val="bg1"/>
                </a:solidFill>
              </a:rPr>
              <a:t>Soigner votre élocution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02E6DC5E-85BD-EF46-B6A2-171088EBF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>
                <a:solidFill>
                  <a:schemeClr val="bg1"/>
                </a:solidFill>
              </a:rPr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CDF6FEB3-AD97-1E4B-AE5E-B17500496344}"/>
              </a:ext>
            </a:extLst>
          </p:cNvPr>
          <p:cNvSpPr txBox="1">
            <a:spLocks/>
          </p:cNvSpPr>
          <p:nvPr/>
        </p:nvSpPr>
        <p:spPr>
          <a:xfrm>
            <a:off x="2689520" y="6356349"/>
            <a:ext cx="407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3/5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BB134F-CA89-0644-A4AC-07DDFCD529E4}"/>
              </a:ext>
            </a:extLst>
          </p:cNvPr>
          <p:cNvSpPr/>
          <p:nvPr/>
        </p:nvSpPr>
        <p:spPr>
          <a:xfrm>
            <a:off x="9448800" y="0"/>
            <a:ext cx="27432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70102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DCEEFB9-1065-1843-A412-B837A555981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86934" y="0"/>
            <a:ext cx="6405066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B546938-2F50-6543-86F2-51EE1C75643D}"/>
              </a:ext>
            </a:extLst>
          </p:cNvPr>
          <p:cNvSpPr/>
          <p:nvPr/>
        </p:nvSpPr>
        <p:spPr>
          <a:xfrm>
            <a:off x="0" y="0"/>
            <a:ext cx="578693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A55A2C82-419A-8C49-86BC-2D14549A1BC3}"/>
              </a:ext>
            </a:extLst>
          </p:cNvPr>
          <p:cNvSpPr txBox="1">
            <a:spLocks/>
          </p:cNvSpPr>
          <p:nvPr/>
        </p:nvSpPr>
        <p:spPr>
          <a:xfrm>
            <a:off x="643468" y="405981"/>
            <a:ext cx="4500000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fr-CH" dirty="0">
                <a:solidFill>
                  <a:srgbClr val="FFFFFF"/>
                </a:solidFill>
              </a:rPr>
              <a:t>L’écoute active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fr-FR" sz="3200" i="1" dirty="0">
                <a:solidFill>
                  <a:schemeClr val="bg1"/>
                </a:solidFill>
              </a:rPr>
              <a:t>Interlocuteur</a:t>
            </a:r>
            <a:endParaRPr lang="fr-FR" i="1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0B04CCA3-1830-3947-8580-DF3D6ED1FCEE}"/>
              </a:ext>
            </a:extLst>
          </p:cNvPr>
          <p:cNvSpPr txBox="1">
            <a:spLocks/>
          </p:cNvSpPr>
          <p:nvPr/>
        </p:nvSpPr>
        <p:spPr>
          <a:xfrm>
            <a:off x="643467" y="2638044"/>
            <a:ext cx="4500000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57CD469F-AC3E-D343-9437-CD00918B2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>
                <a:solidFill>
                  <a:schemeClr val="bg1"/>
                </a:solidFill>
              </a:rPr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3190DACB-7CEA-114D-88FD-DABB2D1AD6F1}"/>
              </a:ext>
            </a:extLst>
          </p:cNvPr>
          <p:cNvSpPr txBox="1">
            <a:spLocks/>
          </p:cNvSpPr>
          <p:nvPr/>
        </p:nvSpPr>
        <p:spPr>
          <a:xfrm>
            <a:off x="795867" y="2790444"/>
            <a:ext cx="4500000" cy="34156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dirty="0">
                <a:solidFill>
                  <a:schemeClr val="bg1"/>
                </a:solidFill>
              </a:rPr>
              <a:t>Se mettre à la place de l’interlocuteur</a:t>
            </a:r>
          </a:p>
          <a:p>
            <a:pPr lvl="1"/>
            <a:r>
              <a:rPr lang="fr" dirty="0">
                <a:solidFill>
                  <a:schemeClr val="bg1"/>
                </a:solidFill>
              </a:rPr>
              <a:t>C</a:t>
            </a:r>
            <a:r>
              <a:rPr lang="fr-CH" dirty="0">
                <a:solidFill>
                  <a:schemeClr val="bg1"/>
                </a:solidFill>
              </a:rPr>
              <a:t>e qu’il pense, qu’il fait</a:t>
            </a:r>
            <a:endParaRPr lang="fr" dirty="0">
              <a:solidFill>
                <a:schemeClr val="bg1"/>
              </a:solidFill>
            </a:endParaRPr>
          </a:p>
          <a:p>
            <a:r>
              <a:rPr lang="fr" dirty="0">
                <a:solidFill>
                  <a:schemeClr val="bg1"/>
                </a:solidFill>
              </a:rPr>
              <a:t>Laisser parler l’interlocuteur</a:t>
            </a:r>
          </a:p>
          <a:p>
            <a:pPr lvl="1"/>
            <a:r>
              <a:rPr lang="fr" dirty="0">
                <a:solidFill>
                  <a:schemeClr val="bg1"/>
                </a:solidFill>
              </a:rPr>
              <a:t>Respect du te</a:t>
            </a:r>
            <a:r>
              <a:rPr lang="fr-CH" dirty="0" err="1">
                <a:solidFill>
                  <a:schemeClr val="bg1"/>
                </a:solidFill>
              </a:rPr>
              <a:t>mps</a:t>
            </a:r>
            <a:r>
              <a:rPr lang="fr-CH" dirty="0">
                <a:solidFill>
                  <a:schemeClr val="bg1"/>
                </a:solidFill>
              </a:rPr>
              <a:t> de parole des 2 parties</a:t>
            </a:r>
            <a:endParaRPr lang="fr" dirty="0">
              <a:solidFill>
                <a:schemeClr val="bg1"/>
              </a:solidFill>
            </a:endParaRPr>
          </a:p>
          <a:p>
            <a:r>
              <a:rPr lang="fr" dirty="0">
                <a:solidFill>
                  <a:schemeClr val="bg1"/>
                </a:solidFill>
              </a:rPr>
              <a:t>Confirmer les propos</a:t>
            </a:r>
          </a:p>
          <a:p>
            <a:pPr lvl="1"/>
            <a:r>
              <a:rPr lang="fr" dirty="0">
                <a:solidFill>
                  <a:schemeClr val="bg1"/>
                </a:solidFill>
              </a:rPr>
              <a:t>C’est e</a:t>
            </a:r>
            <a:r>
              <a:rPr lang="fr-CH" dirty="0" err="1">
                <a:solidFill>
                  <a:schemeClr val="bg1"/>
                </a:solidFill>
              </a:rPr>
              <a:t>xact</a:t>
            </a:r>
            <a:r>
              <a:rPr lang="fr-CH" dirty="0">
                <a:solidFill>
                  <a:schemeClr val="bg1"/>
                </a:solidFill>
              </a:rPr>
              <a:t>, je vois, je comprends, en effet</a:t>
            </a:r>
            <a:endParaRPr lang="fr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86C9463E-2B01-004A-8F1E-D4511B392334}"/>
              </a:ext>
            </a:extLst>
          </p:cNvPr>
          <p:cNvSpPr txBox="1">
            <a:spLocks/>
          </p:cNvSpPr>
          <p:nvPr/>
        </p:nvSpPr>
        <p:spPr>
          <a:xfrm>
            <a:off x="2689520" y="6356349"/>
            <a:ext cx="407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4/5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FFFF91-7EBA-0E48-8A82-8E525ADFBF40}"/>
              </a:ext>
            </a:extLst>
          </p:cNvPr>
          <p:cNvSpPr/>
          <p:nvPr/>
        </p:nvSpPr>
        <p:spPr>
          <a:xfrm>
            <a:off x="9448800" y="0"/>
            <a:ext cx="27432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89403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B546938-2F50-6543-86F2-51EE1C75643D}"/>
              </a:ext>
            </a:extLst>
          </p:cNvPr>
          <p:cNvSpPr/>
          <p:nvPr/>
        </p:nvSpPr>
        <p:spPr>
          <a:xfrm>
            <a:off x="0" y="0"/>
            <a:ext cx="578693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CB8E47-6534-D541-BA1B-151D13EA846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86934" y="0"/>
            <a:ext cx="6406616" cy="6858000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A55A2C82-419A-8C49-86BC-2D14549A1BC3}"/>
              </a:ext>
            </a:extLst>
          </p:cNvPr>
          <p:cNvSpPr txBox="1">
            <a:spLocks/>
          </p:cNvSpPr>
          <p:nvPr/>
        </p:nvSpPr>
        <p:spPr>
          <a:xfrm>
            <a:off x="643468" y="405981"/>
            <a:ext cx="4500000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fr-FR" dirty="0">
                <a:solidFill>
                  <a:srgbClr val="FFFFFF"/>
                </a:solidFill>
              </a:rPr>
              <a:t>L’écoute active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sz="3200" i="1" dirty="0">
                <a:solidFill>
                  <a:schemeClr val="bg1"/>
                </a:solidFill>
              </a:rPr>
              <a:t>Conclusion</a:t>
            </a:r>
            <a:endParaRPr lang="fr-FR" i="1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0B04CCA3-1830-3947-8580-DF3D6ED1FCEE}"/>
              </a:ext>
            </a:extLst>
          </p:cNvPr>
          <p:cNvSpPr txBox="1">
            <a:spLocks/>
          </p:cNvSpPr>
          <p:nvPr/>
        </p:nvSpPr>
        <p:spPr>
          <a:xfrm>
            <a:off x="643467" y="2638044"/>
            <a:ext cx="4500000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8F26D3D4-43CE-024C-8218-5EAB97417E09}"/>
              </a:ext>
            </a:extLst>
          </p:cNvPr>
          <p:cNvSpPr txBox="1">
            <a:spLocks/>
          </p:cNvSpPr>
          <p:nvPr/>
        </p:nvSpPr>
        <p:spPr>
          <a:xfrm>
            <a:off x="795867" y="2790444"/>
            <a:ext cx="4500000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" dirty="0">
                <a:solidFill>
                  <a:schemeClr val="bg1"/>
                </a:solidFill>
              </a:rPr>
              <a:t>Participation active de l’interlocuteur</a:t>
            </a:r>
          </a:p>
          <a:p>
            <a:r>
              <a:rPr lang="fr" dirty="0">
                <a:solidFill>
                  <a:schemeClr val="bg1"/>
                </a:solidFill>
              </a:rPr>
              <a:t>Questions</a:t>
            </a:r>
          </a:p>
          <a:p>
            <a:r>
              <a:rPr lang="fr" dirty="0">
                <a:solidFill>
                  <a:schemeClr val="bg1"/>
                </a:solidFill>
              </a:rPr>
              <a:t>Reformulations</a:t>
            </a:r>
          </a:p>
          <a:p>
            <a:r>
              <a:rPr lang="fr" dirty="0">
                <a:solidFill>
                  <a:schemeClr val="bg1"/>
                </a:solidFill>
              </a:rPr>
              <a:t>Interventions diverses</a:t>
            </a:r>
          </a:p>
          <a:p>
            <a:r>
              <a:rPr lang="fr" dirty="0">
                <a:solidFill>
                  <a:schemeClr val="bg1"/>
                </a:solidFill>
              </a:rPr>
              <a:t>Temps de parole partagé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506D1165-B3B4-FD4B-8863-59D285A24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D41FA0F-3A8C-4D43-A174-5B152CC3FE07}" type="slidenum">
              <a:rPr lang="en-US" smtClean="0">
                <a:solidFill>
                  <a:schemeClr val="bg1"/>
                </a:solidFill>
              </a:rPr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56E887DB-243B-0442-95D2-059814978DBA}"/>
              </a:ext>
            </a:extLst>
          </p:cNvPr>
          <p:cNvSpPr txBox="1">
            <a:spLocks/>
          </p:cNvSpPr>
          <p:nvPr/>
        </p:nvSpPr>
        <p:spPr>
          <a:xfrm>
            <a:off x="2689520" y="6356349"/>
            <a:ext cx="407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5/5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6A02FC-0F5E-844A-8194-1736534B23ED}"/>
              </a:ext>
            </a:extLst>
          </p:cNvPr>
          <p:cNvSpPr/>
          <p:nvPr/>
        </p:nvSpPr>
        <p:spPr>
          <a:xfrm>
            <a:off x="9448800" y="0"/>
            <a:ext cx="27432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88966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A21B-E551-D240-BF88-624B73CE4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EF2EE-B71E-0D45-9567-DBFED07C42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Les règles à respecter</a:t>
            </a:r>
          </a:p>
          <a:p>
            <a:r>
              <a:rPr lang="fr-FR"/>
              <a:t>Les outils à dispositions</a:t>
            </a:r>
          </a:p>
          <a:p>
            <a:r>
              <a:rPr lang="fr-FR"/>
              <a:t>Le déroulement d'un appel</a:t>
            </a:r>
          </a:p>
          <a:p>
            <a:pPr lvl="0"/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C3FFBB-616F-E944-9755-48114E906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t>2</a:t>
            </a:fld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9086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DA89D-3377-8F4D-A8A8-43D574847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Déroulement d'un appel 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F90EB-6A52-B845-868B-A4A4F98EB4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/>
              <a:t>Situation d’émission (CROC)</a:t>
            </a:r>
          </a:p>
          <a:p>
            <a:r>
              <a:rPr lang="fr-FR"/>
              <a:t>Situation de réception (CERC)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FFB971-1E4D-8441-9F5C-BC1A018A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6771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28328871-09F6-AF40-B885-B8FA3288CB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0" y="433"/>
            <a:ext cx="6096000" cy="6858000"/>
          </a:xfrm>
          <a:prstGeom prst="rect">
            <a:avLst/>
          </a:prstGeom>
          <a:effectLst/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263A2766-F82D-B342-8EF3-1DBB77022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3800" y="2103437"/>
            <a:ext cx="7200000" cy="1325563"/>
          </a:xfrm>
        </p:spPr>
        <p:txBody>
          <a:bodyPr/>
          <a:lstStyle/>
          <a:p>
            <a:pPr algn="ctr"/>
            <a:r>
              <a:rPr lang="fr-FR"/>
              <a:t>Situation d’émission (</a:t>
            </a:r>
            <a:r>
              <a:rPr lang="fr-FR" b="1">
                <a:solidFill>
                  <a:srgbClr val="00B050"/>
                </a:solidFill>
              </a:rPr>
              <a:t>CROC</a:t>
            </a:r>
            <a:r>
              <a:rPr lang="fr-FR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E381A-F7AA-ED4D-AD5C-5B8B024B3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73800" y="3845828"/>
            <a:ext cx="3960000" cy="209369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fr-FR" dirty="0"/>
              <a:t>1. Prise de </a:t>
            </a:r>
            <a:r>
              <a:rPr lang="fr-FR" b="1" dirty="0">
                <a:solidFill>
                  <a:srgbClr val="00B050"/>
                </a:solidFill>
              </a:rPr>
              <a:t>C</a:t>
            </a:r>
            <a:r>
              <a:rPr lang="fr-FR" dirty="0"/>
              <a:t>ontact</a:t>
            </a:r>
          </a:p>
          <a:p>
            <a:pPr marL="0" indent="0">
              <a:buNone/>
            </a:pPr>
            <a:r>
              <a:rPr lang="fr-FR" dirty="0"/>
              <a:t>2. </a:t>
            </a:r>
            <a:r>
              <a:rPr lang="fr-FR" b="1" dirty="0">
                <a:solidFill>
                  <a:srgbClr val="00B050"/>
                </a:solidFill>
              </a:rPr>
              <a:t>R</a:t>
            </a:r>
            <a:r>
              <a:rPr lang="fr-FR" dirty="0"/>
              <a:t>aison de l’appel</a:t>
            </a:r>
          </a:p>
          <a:p>
            <a:pPr marL="0" indent="0">
              <a:buNone/>
            </a:pPr>
            <a:r>
              <a:rPr lang="fr-FR" dirty="0"/>
              <a:t>3. </a:t>
            </a:r>
            <a:r>
              <a:rPr lang="fr-FR" b="1" dirty="0">
                <a:solidFill>
                  <a:srgbClr val="00B050"/>
                </a:solidFill>
              </a:rPr>
              <a:t>O</a:t>
            </a:r>
            <a:r>
              <a:rPr lang="fr-FR" dirty="0"/>
              <a:t>bjectif de l’appel</a:t>
            </a:r>
          </a:p>
          <a:p>
            <a:pPr marL="0" indent="0">
              <a:buNone/>
            </a:pPr>
            <a:r>
              <a:rPr lang="fr-FR" dirty="0"/>
              <a:t>4. Prise de </a:t>
            </a:r>
            <a:r>
              <a:rPr lang="fr-FR" b="1" dirty="0">
                <a:solidFill>
                  <a:srgbClr val="00B050"/>
                </a:solidFill>
              </a:rPr>
              <a:t>C</a:t>
            </a:r>
            <a:r>
              <a:rPr lang="fr-FR" dirty="0"/>
              <a:t>ongé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CAB11DF6-36E3-BC47-8099-EBEF2331E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fr-FR" smtClean="0">
                <a:solidFill>
                  <a:schemeClr val="bg1">
                    <a:lumMod val="50000"/>
                  </a:schemeClr>
                </a:solidFill>
              </a:rPr>
              <a:t>21</a:t>
            </a:fld>
            <a:endParaRPr lang="fr-FR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9141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lose up of a hand&#10;&#10;Description automatically generated">
            <a:extLst>
              <a:ext uri="{FF2B5EF4-FFF2-40B4-BE49-F238E27FC236}">
                <a16:creationId xmlns:a16="http://schemas.microsoft.com/office/drawing/2014/main" id="{2CE3A6CD-ED71-C14D-B47D-4B4584652F7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530667" y="18000"/>
            <a:ext cx="4661333" cy="6840000"/>
          </a:xfrm>
          <a:prstGeom prst="rect">
            <a:avLst/>
          </a:prstGeom>
          <a:effectLst/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36454023-6F6F-9443-9F92-A6F5E9B1E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fr-FR" smtClean="0">
                <a:solidFill>
                  <a:schemeClr val="bg1"/>
                </a:solidFill>
              </a:rPr>
              <a:t>22</a:t>
            </a:fld>
            <a:endParaRPr lang="fr-FR">
              <a:solidFill>
                <a:schemeClr val="bg1"/>
              </a:solidFill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BD6F1F-E9ED-4A46-A17C-3C32DBE4071F}"/>
              </a:ext>
            </a:extLst>
          </p:cNvPr>
          <p:cNvSpPr txBox="1">
            <a:spLocks/>
          </p:cNvSpPr>
          <p:nvPr/>
        </p:nvSpPr>
        <p:spPr>
          <a:xfrm>
            <a:off x="304387" y="2103437"/>
            <a:ext cx="720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fr-FR"/>
              <a:t>Situation de réception (</a:t>
            </a:r>
            <a:r>
              <a:rPr lang="fr-FR" b="1">
                <a:solidFill>
                  <a:srgbClr val="0070C0"/>
                </a:solidFill>
              </a:rPr>
              <a:t>CERC</a:t>
            </a:r>
            <a:r>
              <a:rPr lang="fr-FR"/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DA524F1-EB0D-9946-BD3D-FEA5C3B4B1D7}"/>
              </a:ext>
            </a:extLst>
          </p:cNvPr>
          <p:cNvSpPr txBox="1">
            <a:spLocks/>
          </p:cNvSpPr>
          <p:nvPr/>
        </p:nvSpPr>
        <p:spPr>
          <a:xfrm>
            <a:off x="1722673" y="3845828"/>
            <a:ext cx="4363428" cy="20936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/>
              <a:t>1. Prise de </a:t>
            </a:r>
            <a:r>
              <a:rPr lang="fr-FR" b="1">
                <a:solidFill>
                  <a:srgbClr val="0070C0"/>
                </a:solidFill>
              </a:rPr>
              <a:t>C</a:t>
            </a:r>
            <a:r>
              <a:rPr lang="fr-FR"/>
              <a:t>ontact</a:t>
            </a:r>
          </a:p>
          <a:p>
            <a:pPr marL="0" indent="0">
              <a:buNone/>
            </a:pPr>
            <a:r>
              <a:rPr lang="fr-FR"/>
              <a:t>2. </a:t>
            </a:r>
            <a:r>
              <a:rPr lang="fr-FR" b="1">
                <a:solidFill>
                  <a:srgbClr val="0070C0"/>
                </a:solidFill>
              </a:rPr>
              <a:t>É</a:t>
            </a:r>
            <a:r>
              <a:rPr lang="fr-FR"/>
              <a:t>coute du client</a:t>
            </a:r>
          </a:p>
          <a:p>
            <a:pPr marL="0" indent="0">
              <a:buNone/>
            </a:pPr>
            <a:r>
              <a:rPr lang="fr-FR"/>
              <a:t>3. </a:t>
            </a:r>
            <a:r>
              <a:rPr lang="fr-FR" b="1">
                <a:solidFill>
                  <a:srgbClr val="0070C0"/>
                </a:solidFill>
              </a:rPr>
              <a:t>R</a:t>
            </a:r>
            <a:r>
              <a:rPr lang="fr-FR"/>
              <a:t>éponse à la demande</a:t>
            </a:r>
          </a:p>
          <a:p>
            <a:pPr marL="0" indent="0">
              <a:buNone/>
            </a:pPr>
            <a:r>
              <a:rPr lang="fr-FR"/>
              <a:t>4. Prise de </a:t>
            </a:r>
            <a:r>
              <a:rPr lang="fr-FR" b="1">
                <a:solidFill>
                  <a:srgbClr val="0070C0"/>
                </a:solidFill>
              </a:rPr>
              <a:t>C</a:t>
            </a:r>
            <a:r>
              <a:rPr lang="fr-FR"/>
              <a:t>ongé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6378AE-889A-6C47-9C91-64D9F0A0EC79}"/>
              </a:ext>
            </a:extLst>
          </p:cNvPr>
          <p:cNvSpPr/>
          <p:nvPr/>
        </p:nvSpPr>
        <p:spPr>
          <a:xfrm>
            <a:off x="0" y="0"/>
            <a:ext cx="27432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11557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32718-62C9-8D4E-B3FD-B99DB36EE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Merci de votre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23A9D-BDB6-F041-AAE5-CFECD18E44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lang="fr-FR"/>
              <a:t>Avez vous des questions ? 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894057A-93E3-5D46-BF6D-42FDBB1FC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D41FA0F-3A8C-4D43-A174-5B152CC3FE07}" type="slidenum">
              <a:rPr lang="fr-FR" smtClean="0">
                <a:solidFill>
                  <a:schemeClr val="bg1">
                    <a:lumMod val="50000"/>
                  </a:schemeClr>
                </a:solidFill>
              </a:rPr>
              <a:t>23</a:t>
            </a:fld>
            <a:endParaRPr lang="fr-FR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3535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DA89D-3377-8F4D-A8A8-43D574847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L'importance du téléphone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F90EB-6A52-B845-868B-A4A4F98EB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/>
              <a:t>Valorisation de l'entreprise</a:t>
            </a:r>
          </a:p>
          <a:p>
            <a:r>
              <a:rPr lang="fr-FR"/>
              <a:t>Transmission et valorisation d'une image de marque</a:t>
            </a:r>
          </a:p>
          <a:p>
            <a:r>
              <a:rPr lang="fr-FR"/>
              <a:t>Message vendeur</a:t>
            </a:r>
          </a:p>
          <a:p>
            <a:r>
              <a:rPr lang="fr-FR"/>
              <a:t>Accueillir, aider la clientèle, conseiller</a:t>
            </a:r>
          </a:p>
          <a:p>
            <a:r>
              <a:rPr lang="fr-FR"/>
              <a:t>Maîtriser l'outil téléphone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FFB971-1E4D-8441-9F5C-BC1A018A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fr-FR" smtClean="0">
                <a:solidFill>
                  <a:schemeClr val="bg1">
                    <a:lumMod val="50000"/>
                  </a:schemeClr>
                </a:solidFill>
              </a:rPr>
              <a:t>3</a:t>
            </a:fld>
            <a:endParaRPr lang="fr-FR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1F268E-C34F-B04A-BE89-CCB7A71CAB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33116" y="3203139"/>
            <a:ext cx="2743200" cy="297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316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DA89D-3377-8F4D-A8A8-43D574847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Règles à respecter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F90EB-6A52-B845-868B-A4A4F98EB4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/>
              <a:t>Savoir-vivre</a:t>
            </a:r>
          </a:p>
          <a:p>
            <a:r>
              <a:rPr lang="fr-FR"/>
              <a:t>Se présenter, s'exprimer agréablement, déterminer les besoins</a:t>
            </a:r>
          </a:p>
          <a:p>
            <a:r>
              <a:rPr lang="fr-FR"/>
              <a:t>Valoriser la communication et ne pas commettre d'impair  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FFB971-1E4D-8441-9F5C-BC1A018A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fr-FR" smtClean="0">
                <a:solidFill>
                  <a:schemeClr val="bg1">
                    <a:lumMod val="50000"/>
                  </a:schemeClr>
                </a:solidFill>
              </a:rPr>
              <a:t>4</a:t>
            </a:fld>
            <a:endParaRPr lang="fr-FR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926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26F358-96B6-504D-8F9C-A3DF551F655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53151" y="1825626"/>
            <a:ext cx="6038849" cy="50323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C86B04-BC48-0046-A4BE-BD86E65C5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Savoir-vivre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E1277-F118-BE49-B922-416F47CC7B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" dirty="0"/>
              <a:t>Respecter les horaires </a:t>
            </a:r>
          </a:p>
          <a:p>
            <a:r>
              <a:rPr lang="fr" dirty="0"/>
              <a:t>Ne faites pas patienter votre interlocuteur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9FEE5-224C-6B4B-ADB0-ED9EE76FF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>
                <a:solidFill>
                  <a:schemeClr val="bg1"/>
                </a:solidFill>
              </a:r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91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E7B66-E6EA-BF4C-8C5D-8A8EE3B3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2. Se présenter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411BA-20E8-CD40-80CA-F59496BD658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" dirty="0"/>
              <a:t>Prénom et nom</a:t>
            </a:r>
          </a:p>
          <a:p>
            <a:r>
              <a:rPr lang="fr" dirty="0"/>
              <a:t>Nom de la société</a:t>
            </a:r>
          </a:p>
          <a:p>
            <a:r>
              <a:rPr lang="fr" dirty="0"/>
              <a:t>Sujet de l’appel</a:t>
            </a:r>
            <a:endParaRPr lang="fr-CH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3ACB24C-B18A-0C49-9410-6B0E492C98A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2200" y="2040922"/>
            <a:ext cx="5181600" cy="392074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4EB3B-436D-6C44-9C3B-3A98E05E8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t>6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512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175C9-15AD-494E-8505-A9837277D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3. S'exprimer agréablement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98F92-367F-A440-9196-89FBA21F84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Restez disponible et courtois</a:t>
            </a:r>
          </a:p>
          <a:p>
            <a:r>
              <a:rPr lang="fr-FR"/>
              <a:t>Parlez de manière claire et distincte</a:t>
            </a:r>
          </a:p>
          <a:p>
            <a:r>
              <a:rPr lang="fr-FR"/>
              <a:t>Formulations positives </a:t>
            </a:r>
          </a:p>
          <a:p>
            <a:endParaRPr lang="fr-FR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714B729-921F-0946-832A-E79187623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fr-FR" smtClean="0">
                <a:solidFill>
                  <a:schemeClr val="bg1">
                    <a:lumMod val="50000"/>
                  </a:schemeClr>
                </a:solidFill>
              </a:rPr>
              <a:t>7</a:t>
            </a:fld>
            <a:endParaRPr lang="fr-FR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68429B2-FC20-554E-AEED-30FA9DB070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93800" y="2216963"/>
            <a:ext cx="3960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91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051EA-C6A3-3846-B6E9-AAA18029F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4. Déterminer les besoins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2CCCB-2BD5-774C-94F8-1C4BC6A085D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Evaluer les demandes de votre interlocuteur</a:t>
            </a:r>
          </a:p>
          <a:p>
            <a:r>
              <a:rPr lang="fr-FR"/>
              <a:t>Posez-lui des questions </a:t>
            </a:r>
          </a:p>
          <a:p>
            <a:r>
              <a:rPr lang="fr-FR"/>
              <a:t>Transférer vers le service compétent</a:t>
            </a:r>
          </a:p>
          <a:p>
            <a:r>
              <a:rPr lang="fr-FR"/>
              <a:t>Utiliser la méthode E.R.I.C.</a:t>
            </a:r>
          </a:p>
          <a:p>
            <a:endParaRPr lang="fr-FR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051AA123-C7F0-5B4C-90D3-605FD7F18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fr-FR" smtClean="0"/>
              <a:t>8</a:t>
            </a:fld>
            <a:endParaRPr lang="fr-FR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4AD104A-E650-D445-9ED1-122FDC6C7A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26306" y="2288296"/>
            <a:ext cx="5181600" cy="388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557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0346D-1DA8-F74A-842C-5C05FC1B2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5. Valoriser la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B3BA2-8B08-544E-8929-74984FF6C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644243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Personnaliser la communication </a:t>
            </a:r>
          </a:p>
          <a:p>
            <a:r>
              <a:rPr lang="fr-FR"/>
              <a:t>Appeler le client par son nom </a:t>
            </a:r>
          </a:p>
          <a:p>
            <a:r>
              <a:rPr lang="fr-FR"/>
              <a:t>Tous les interlocuteurs sont importants</a:t>
            </a:r>
          </a:p>
          <a:p>
            <a:r>
              <a:rPr lang="fr-FR"/>
              <a:t>Pratiquer l’écoute active 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DA8A9E7-A345-744D-9DBE-11B578F2E7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281956" y="2378075"/>
            <a:ext cx="3670300" cy="4114800"/>
          </a:xfrm>
          <a:prstGeom prst="rect">
            <a:avLst/>
          </a:prstGeom>
          <a:effectLst/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60BE4C5E-7F4B-124A-9C60-E6A691EE2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1FA0F-3A8C-4D43-A174-5B152CC3FE07}" type="slidenum">
              <a:rPr lang="fr-FR" smtClean="0">
                <a:solidFill>
                  <a:schemeClr val="bg1">
                    <a:lumMod val="50000"/>
                  </a:schemeClr>
                </a:solidFill>
              </a:rPr>
              <a:t>9</a:t>
            </a:fld>
            <a:endParaRPr lang="fr-FR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208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1360</Words>
  <Application>Microsoft Macintosh PowerPoint</Application>
  <PresentationFormat>Widescreen</PresentationFormat>
  <Paragraphs>381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Avenir Next</vt:lpstr>
      <vt:lpstr>Calibri</vt:lpstr>
      <vt:lpstr>Office Theme</vt:lpstr>
      <vt:lpstr>La communication téléphonique </vt:lpstr>
      <vt:lpstr>Introduction</vt:lpstr>
      <vt:lpstr>L'importance du téléphone</vt:lpstr>
      <vt:lpstr>Règles à respecter</vt:lpstr>
      <vt:lpstr>1. Savoir-vivre</vt:lpstr>
      <vt:lpstr>2. Se présenter </vt:lpstr>
      <vt:lpstr>3. S'exprimer agréablement</vt:lpstr>
      <vt:lpstr>4. Déterminer les besoins </vt:lpstr>
      <vt:lpstr>5. Valoriser la communication</vt:lpstr>
      <vt:lpstr>6. Ne pas commettre d'impair </vt:lpstr>
      <vt:lpstr>Outils à dispositions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Déroulement d'un appel </vt:lpstr>
      <vt:lpstr>Situation d’émission (CROC)</vt:lpstr>
      <vt:lpstr>PowerPoint Presentation</vt:lpstr>
      <vt:lpstr>Merci de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communication téléphonique </dc:title>
  <dc:creator>Thibaud Alt</dc:creator>
  <cp:lastModifiedBy>Thibaud Alt</cp:lastModifiedBy>
  <cp:revision>243</cp:revision>
  <cp:lastPrinted>2019-01-23T14:46:26Z</cp:lastPrinted>
  <dcterms:created xsi:type="dcterms:W3CDTF">2019-01-21T10:33:19Z</dcterms:created>
  <dcterms:modified xsi:type="dcterms:W3CDTF">2019-01-23T16:11:18Z</dcterms:modified>
</cp:coreProperties>
</file>